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5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255" autoAdjust="0"/>
    <p:restoredTop sz="94660"/>
  </p:normalViewPr>
  <p:slideViewPr>
    <p:cSldViewPr showGuides="1">
      <p:cViewPr>
        <p:scale>
          <a:sx n="125" d="100"/>
          <a:sy n="125" d="100"/>
        </p:scale>
        <p:origin x="1363" y="72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F9D21-3C74-49A8-998A-94FBB2474237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BBD9-3652-4298-BF9F-4C2DEC65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75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F9D21-3C74-49A8-998A-94FBB2474237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BBD9-3652-4298-BF9F-4C2DEC65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403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F9D21-3C74-49A8-998A-94FBB2474237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BBD9-3652-4298-BF9F-4C2DEC65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50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F9D21-3C74-49A8-998A-94FBB2474237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BBD9-3652-4298-BF9F-4C2DEC65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834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F9D21-3C74-49A8-998A-94FBB2474237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BBD9-3652-4298-BF9F-4C2DEC65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560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F9D21-3C74-49A8-998A-94FBB2474237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BBD9-3652-4298-BF9F-4C2DEC65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11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F9D21-3C74-49A8-998A-94FBB2474237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BBD9-3652-4298-BF9F-4C2DEC65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08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F9D21-3C74-49A8-998A-94FBB2474237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BBD9-3652-4298-BF9F-4C2DEC65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09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F9D21-3C74-49A8-998A-94FBB2474237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BBD9-3652-4298-BF9F-4C2DEC65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82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F9D21-3C74-49A8-998A-94FBB2474237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BBD9-3652-4298-BF9F-4C2DEC65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31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F9D21-3C74-49A8-998A-94FBB2474237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BBD9-3652-4298-BF9F-4C2DEC65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10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9D21-3C74-49A8-998A-94FBB2474237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EBBD9-3652-4298-BF9F-4C2DEC65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324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4A8B8F5B-E900-49C9-A76B-2CAB39D5FEED}"/>
              </a:ext>
            </a:extLst>
          </p:cNvPr>
          <p:cNvSpPr/>
          <p:nvPr/>
        </p:nvSpPr>
        <p:spPr>
          <a:xfrm>
            <a:off x="5219461" y="171534"/>
            <a:ext cx="1692000" cy="25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b="1" dirty="0">
                <a:latin typeface="+mn-ea"/>
              </a:rPr>
              <a:t>受 付 提 出 用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A0FE3CC-BDEE-4801-9E2A-1C6CB042CD3A}"/>
              </a:ext>
            </a:extLst>
          </p:cNvPr>
          <p:cNvSpPr txBox="1"/>
          <p:nvPr/>
        </p:nvSpPr>
        <p:spPr>
          <a:xfrm>
            <a:off x="687602" y="148662"/>
            <a:ext cx="3261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+mn-ea"/>
              </a:rPr>
              <a:t>【</a:t>
            </a:r>
            <a:r>
              <a:rPr kumimoji="1" lang="ja-JP" altLang="en-US" sz="1200" dirty="0">
                <a:latin typeface="+mn-ea"/>
              </a:rPr>
              <a:t>南陽市雇用創造協議会</a:t>
            </a:r>
            <a:r>
              <a:rPr kumimoji="1" lang="en-US" altLang="ja-JP" sz="1200" dirty="0">
                <a:latin typeface="+mn-ea"/>
              </a:rPr>
              <a:t>】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9ED68E4D-5848-46A5-AD08-0A246416EC30}"/>
              </a:ext>
            </a:extLst>
          </p:cNvPr>
          <p:cNvSpPr txBox="1"/>
          <p:nvPr/>
        </p:nvSpPr>
        <p:spPr>
          <a:xfrm>
            <a:off x="783217" y="413522"/>
            <a:ext cx="3124200" cy="338554"/>
          </a:xfrm>
          <a:prstGeom prst="rect">
            <a:avLst/>
          </a:prstGeom>
          <a:noFill/>
          <a:ln cmpd="dbl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u="sng" dirty="0">
                <a:latin typeface="+mn-ea"/>
              </a:rPr>
              <a:t>面　接　希　望　カ　ー　ド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A9141AE5-7411-4363-923D-531AE637CE15}"/>
              </a:ext>
            </a:extLst>
          </p:cNvPr>
          <p:cNvSpPr txBox="1"/>
          <p:nvPr/>
        </p:nvSpPr>
        <p:spPr>
          <a:xfrm>
            <a:off x="5219461" y="471358"/>
            <a:ext cx="16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+mn-ea"/>
              </a:rPr>
              <a:t>令和</a:t>
            </a:r>
            <a:r>
              <a:rPr kumimoji="1" lang="en-US" altLang="ja-JP" sz="1200" dirty="0">
                <a:latin typeface="+mn-ea"/>
              </a:rPr>
              <a:t>6</a:t>
            </a:r>
            <a:r>
              <a:rPr kumimoji="1" lang="ja-JP" altLang="en-US" sz="1200" dirty="0">
                <a:latin typeface="+mn-ea"/>
              </a:rPr>
              <a:t>年</a:t>
            </a:r>
            <a:r>
              <a:rPr kumimoji="1" lang="en-US" altLang="ja-JP" sz="1200" dirty="0">
                <a:latin typeface="+mn-ea"/>
              </a:rPr>
              <a:t>11</a:t>
            </a:r>
            <a:r>
              <a:rPr kumimoji="1" lang="ja-JP" altLang="en-US" sz="1200" dirty="0">
                <a:latin typeface="+mn-ea"/>
              </a:rPr>
              <a:t>月</a:t>
            </a:r>
            <a:r>
              <a:rPr kumimoji="1" lang="en-US" altLang="ja-JP" sz="1200" dirty="0">
                <a:latin typeface="+mn-ea"/>
              </a:rPr>
              <a:t>20</a:t>
            </a:r>
            <a:r>
              <a:rPr kumimoji="1" lang="ja-JP" altLang="en-US" sz="1200" dirty="0">
                <a:latin typeface="+mn-ea"/>
              </a:rPr>
              <a:t>日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ED1AC477-5F78-44BB-A0D2-0929470070A3}"/>
              </a:ext>
            </a:extLst>
          </p:cNvPr>
          <p:cNvGrpSpPr/>
          <p:nvPr/>
        </p:nvGrpSpPr>
        <p:grpSpPr>
          <a:xfrm>
            <a:off x="4994673" y="801600"/>
            <a:ext cx="1920598" cy="360000"/>
            <a:chOff x="5012692" y="1217930"/>
            <a:chExt cx="1920598" cy="360000"/>
          </a:xfrm>
        </p:grpSpPr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7C18D7ED-4F52-43BB-B772-8EA255E6919D}"/>
                </a:ext>
              </a:extLst>
            </p:cNvPr>
            <p:cNvSpPr/>
            <p:nvPr/>
          </p:nvSpPr>
          <p:spPr>
            <a:xfrm>
              <a:off x="5012692" y="1217930"/>
              <a:ext cx="533399" cy="36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  <a:latin typeface="+mn-ea"/>
                </a:rPr>
                <a:t>受 付</a:t>
              </a:r>
              <a:endParaRPr kumimoji="1" lang="en-US" altLang="ja-JP" sz="900" dirty="0">
                <a:solidFill>
                  <a:schemeClr val="tx1"/>
                </a:solidFill>
                <a:latin typeface="+mn-ea"/>
              </a:endParaRPr>
            </a:p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  <a:latin typeface="+mn-ea"/>
                </a:rPr>
                <a:t>番 号</a:t>
              </a:r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8D05525F-5090-48FE-AFD5-FC990B01EA79}"/>
                </a:ext>
              </a:extLst>
            </p:cNvPr>
            <p:cNvSpPr/>
            <p:nvPr/>
          </p:nvSpPr>
          <p:spPr>
            <a:xfrm>
              <a:off x="5546091" y="1217930"/>
              <a:ext cx="1387199" cy="36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8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</p:grpSp>
      <p:graphicFrame>
        <p:nvGraphicFramePr>
          <p:cNvPr id="79" name="表 78">
            <a:extLst>
              <a:ext uri="{FF2B5EF4-FFF2-40B4-BE49-F238E27FC236}">
                <a16:creationId xmlns:a16="http://schemas.microsoft.com/office/drawing/2014/main" id="{18E0B4D5-F7D1-425E-A318-917FC9CDA9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476119"/>
              </p:ext>
            </p:extLst>
          </p:nvPr>
        </p:nvGraphicFramePr>
        <p:xfrm>
          <a:off x="687603" y="1574856"/>
          <a:ext cx="6235569" cy="6881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3117">
                  <a:extLst>
                    <a:ext uri="{9D8B030D-6E8A-4147-A177-3AD203B41FA5}">
                      <a16:colId xmlns:a16="http://schemas.microsoft.com/office/drawing/2014/main" val="1785314441"/>
                    </a:ext>
                  </a:extLst>
                </a:gridCol>
                <a:gridCol w="3179951">
                  <a:extLst>
                    <a:ext uri="{9D8B030D-6E8A-4147-A177-3AD203B41FA5}">
                      <a16:colId xmlns:a16="http://schemas.microsoft.com/office/drawing/2014/main" val="233022580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78169282"/>
                    </a:ext>
                  </a:extLst>
                </a:gridCol>
                <a:gridCol w="868101">
                  <a:extLst>
                    <a:ext uri="{9D8B030D-6E8A-4147-A177-3AD203B41FA5}">
                      <a16:colId xmlns:a16="http://schemas.microsoft.com/office/drawing/2014/main" val="3916121484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フ リ ガ ナ</a:t>
                      </a:r>
                    </a:p>
                  </a:txBody>
                  <a:tcPr marL="144000" marR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性　　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　　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231093"/>
                  </a:ext>
                </a:extLst>
              </a:tr>
              <a:tr h="40528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氏　　　　　名</a:t>
                      </a:r>
                    </a:p>
                  </a:txBody>
                  <a:tcPr marL="126000" marR="126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男 ・ 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05538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生　年　月　日</a:t>
                      </a:r>
                    </a:p>
                  </a:txBody>
                  <a:tcPr marL="126000" marR="126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昭 和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平 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29589"/>
                  </a:ext>
                </a:extLst>
              </a:tr>
              <a:tr h="68052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現　　住　　所</a:t>
                      </a:r>
                    </a:p>
                  </a:txBody>
                  <a:tcPr marL="126000" marR="126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〒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456956"/>
                  </a:ext>
                </a:extLst>
              </a:tr>
              <a:tr h="261617">
                <a:tc row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免　許・資　格</a:t>
                      </a:r>
                    </a:p>
                  </a:txBody>
                  <a:tcPr marL="126000" marR="126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273757"/>
                  </a:ext>
                </a:extLst>
              </a:tr>
              <a:tr h="1957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756839"/>
                  </a:ext>
                </a:extLst>
              </a:tr>
              <a:tr h="261617">
                <a:tc rowSpan="4">
                  <a:txBody>
                    <a:bodyPr/>
                    <a:lstStyle/>
                    <a:p>
                      <a:pPr algn="dist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経験した主な仕事</a:t>
                      </a:r>
                    </a:p>
                  </a:txBody>
                  <a:tcPr marL="126000" marR="126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626331"/>
                  </a:ext>
                </a:extLst>
              </a:tr>
              <a:tr h="1362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796207"/>
                  </a:ext>
                </a:extLst>
              </a:tr>
              <a:tr h="1362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658034"/>
                  </a:ext>
                </a:extLst>
              </a:tr>
              <a:tr h="1362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580375"/>
                  </a:ext>
                </a:extLst>
              </a:tr>
              <a:tr h="136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現在の状況</a:t>
                      </a:r>
                    </a:p>
                  </a:txBody>
                  <a:tcPr marL="126000" marR="126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在　職　中　　・　　既　退　職　　・　　そ　の　他（　　　　　　　　　　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194931"/>
                  </a:ext>
                </a:extLst>
              </a:tr>
              <a:tr h="480942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最終学歴</a:t>
                      </a:r>
                    </a:p>
                  </a:txBody>
                  <a:tcPr marL="126000" marR="126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中　学　・　高　校　・　高　専　・　大　学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専　門　・　短　大　・　その他（　　　　　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618766"/>
                  </a:ext>
                </a:extLst>
              </a:tr>
              <a:tr h="261617">
                <a:tc row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在学中の方のみ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dist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記入</a:t>
                      </a:r>
                    </a:p>
                  </a:txBody>
                  <a:tcPr marL="126000" marR="126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学　校　名：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496297"/>
                  </a:ext>
                </a:extLst>
              </a:tr>
              <a:tr h="261617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26000" marR="126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卒　業　年　月：　　令和　　　年　　　月　卒業予定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449041"/>
                  </a:ext>
                </a:extLst>
              </a:tr>
              <a:tr h="261617">
                <a:tc rowSpan="4">
                  <a:txBody>
                    <a:bodyPr/>
                    <a:lstStyle/>
                    <a:p>
                      <a:pPr algn="dist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自由記入欄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（自己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PR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・希望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する仕事など）</a:t>
                      </a:r>
                    </a:p>
                  </a:txBody>
                  <a:tcPr marL="126000" marR="126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837314"/>
                  </a:ext>
                </a:extLst>
              </a:tr>
              <a:tr h="26161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80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219548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dirty="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690531"/>
                  </a:ext>
                </a:extLst>
              </a:tr>
              <a:tr h="136800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8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di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就 職 状 況</a:t>
                      </a:r>
                      <a:br>
                        <a:rPr kumimoji="1" lang="en-US" altLang="ja-JP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アンケート</a:t>
                      </a:r>
                    </a:p>
                  </a:txBody>
                  <a:tcPr marL="126000" marR="126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面接会の参加は、後日郵送する就職状況アンケートにご協力いただくことが条件となります。</a:t>
                      </a:r>
                      <a:endParaRPr kumimoji="1" lang="en-US" altLang="ja-JP" sz="900" dirty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40000"/>
                        </a:lnSpc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就職状況アンケートに協力します。　　　　　　　　　　　　　　　　はい</a:t>
                      </a:r>
                    </a:p>
                  </a:txBody>
                  <a:tcPr marT="54000" marB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8476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di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ハローワーク米沢への提供</a:t>
                      </a:r>
                    </a:p>
                  </a:txBody>
                  <a:tcPr marL="126000" marR="126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面接希望カードをハローワーク米沢に提供することに同意します。　　　はい</a:t>
                      </a:r>
                    </a:p>
                  </a:txBody>
                  <a:tcPr marT="54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589108"/>
                  </a:ext>
                </a:extLst>
              </a:tr>
            </a:tbl>
          </a:graphicData>
        </a:graphic>
      </p:graphicFrame>
      <p:grpSp>
        <p:nvGrpSpPr>
          <p:cNvPr id="83" name="グループ化 82">
            <a:extLst>
              <a:ext uri="{FF2B5EF4-FFF2-40B4-BE49-F238E27FC236}">
                <a16:creationId xmlns:a16="http://schemas.microsoft.com/office/drawing/2014/main" id="{B607A256-9BE6-4110-9DF5-605662EE50EC}"/>
              </a:ext>
            </a:extLst>
          </p:cNvPr>
          <p:cNvGrpSpPr/>
          <p:nvPr/>
        </p:nvGrpSpPr>
        <p:grpSpPr>
          <a:xfrm>
            <a:off x="2267669" y="2623190"/>
            <a:ext cx="1204480" cy="186690"/>
            <a:chOff x="1850390" y="2857640"/>
            <a:chExt cx="1229523" cy="186690"/>
          </a:xfrm>
        </p:grpSpPr>
        <p:grpSp>
          <p:nvGrpSpPr>
            <p:cNvPr id="84" name="グループ化 83">
              <a:extLst>
                <a:ext uri="{FF2B5EF4-FFF2-40B4-BE49-F238E27FC236}">
                  <a16:creationId xmlns:a16="http://schemas.microsoft.com/office/drawing/2014/main" id="{092F441C-7F36-4A15-8F29-9938940CBC61}"/>
                </a:ext>
              </a:extLst>
            </p:cNvPr>
            <p:cNvGrpSpPr/>
            <p:nvPr/>
          </p:nvGrpSpPr>
          <p:grpSpPr>
            <a:xfrm>
              <a:off x="1850390" y="2857640"/>
              <a:ext cx="441960" cy="186690"/>
              <a:chOff x="838200" y="1699260"/>
              <a:chExt cx="1509840" cy="360000"/>
            </a:xfrm>
          </p:grpSpPr>
          <p:sp>
            <p:nvSpPr>
              <p:cNvPr id="92" name="正方形/長方形 91">
                <a:extLst>
                  <a:ext uri="{FF2B5EF4-FFF2-40B4-BE49-F238E27FC236}">
                    <a16:creationId xmlns:a16="http://schemas.microsoft.com/office/drawing/2014/main" id="{03C90846-48DF-484B-AE83-5D2C1301389E}"/>
                  </a:ext>
                </a:extLst>
              </p:cNvPr>
              <p:cNvSpPr/>
              <p:nvPr/>
            </p:nvSpPr>
            <p:spPr>
              <a:xfrm>
                <a:off x="838200" y="1699260"/>
                <a:ext cx="504000" cy="360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800" dirty="0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93" name="正方形/長方形 92">
                <a:extLst>
                  <a:ext uri="{FF2B5EF4-FFF2-40B4-BE49-F238E27FC236}">
                    <a16:creationId xmlns:a16="http://schemas.microsoft.com/office/drawing/2014/main" id="{C4446C5C-5D67-45BD-886A-B07AF0344917}"/>
                  </a:ext>
                </a:extLst>
              </p:cNvPr>
              <p:cNvSpPr/>
              <p:nvPr/>
            </p:nvSpPr>
            <p:spPr>
              <a:xfrm>
                <a:off x="1341120" y="1699260"/>
                <a:ext cx="504000" cy="360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800" dirty="0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94" name="正方形/長方形 93">
                <a:extLst>
                  <a:ext uri="{FF2B5EF4-FFF2-40B4-BE49-F238E27FC236}">
                    <a16:creationId xmlns:a16="http://schemas.microsoft.com/office/drawing/2014/main" id="{4D842F01-FED0-4A99-821A-1B1ADDF1400C}"/>
                  </a:ext>
                </a:extLst>
              </p:cNvPr>
              <p:cNvSpPr/>
              <p:nvPr/>
            </p:nvSpPr>
            <p:spPr>
              <a:xfrm>
                <a:off x="1844040" y="1699260"/>
                <a:ext cx="504000" cy="360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80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  <p:grpSp>
          <p:nvGrpSpPr>
            <p:cNvPr id="85" name="グループ化 84">
              <a:extLst>
                <a:ext uri="{FF2B5EF4-FFF2-40B4-BE49-F238E27FC236}">
                  <a16:creationId xmlns:a16="http://schemas.microsoft.com/office/drawing/2014/main" id="{C4086EE6-05EE-4FFC-85A0-DB0BECA6126C}"/>
                </a:ext>
              </a:extLst>
            </p:cNvPr>
            <p:cNvGrpSpPr/>
            <p:nvPr/>
          </p:nvGrpSpPr>
          <p:grpSpPr>
            <a:xfrm>
              <a:off x="2493173" y="2857640"/>
              <a:ext cx="586740" cy="186690"/>
              <a:chOff x="2110740" y="3224670"/>
              <a:chExt cx="586740" cy="186690"/>
            </a:xfrm>
          </p:grpSpPr>
          <p:grpSp>
            <p:nvGrpSpPr>
              <p:cNvPr id="87" name="グループ化 86">
                <a:extLst>
                  <a:ext uri="{FF2B5EF4-FFF2-40B4-BE49-F238E27FC236}">
                    <a16:creationId xmlns:a16="http://schemas.microsoft.com/office/drawing/2014/main" id="{3A9D0305-8A71-4945-B24A-7F90DECAF702}"/>
                  </a:ext>
                </a:extLst>
              </p:cNvPr>
              <p:cNvGrpSpPr/>
              <p:nvPr/>
            </p:nvGrpSpPr>
            <p:grpSpPr>
              <a:xfrm>
                <a:off x="2110740" y="3224670"/>
                <a:ext cx="441960" cy="186690"/>
                <a:chOff x="838200" y="1699260"/>
                <a:chExt cx="1509840" cy="360000"/>
              </a:xfrm>
            </p:grpSpPr>
            <p:sp>
              <p:nvSpPr>
                <p:cNvPr id="89" name="正方形/長方形 88">
                  <a:extLst>
                    <a:ext uri="{FF2B5EF4-FFF2-40B4-BE49-F238E27FC236}">
                      <a16:creationId xmlns:a16="http://schemas.microsoft.com/office/drawing/2014/main" id="{F4743B9F-3ECF-4D1F-ABDE-83A5A08ECEA6}"/>
                    </a:ext>
                  </a:extLst>
                </p:cNvPr>
                <p:cNvSpPr/>
                <p:nvPr/>
              </p:nvSpPr>
              <p:spPr>
                <a:xfrm>
                  <a:off x="838200" y="1699260"/>
                  <a:ext cx="504000" cy="3600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800" dirty="0">
                    <a:solidFill>
                      <a:schemeClr val="tx1"/>
                    </a:solidFill>
                    <a:latin typeface="+mn-ea"/>
                  </a:endParaRPr>
                </a:p>
              </p:txBody>
            </p:sp>
            <p:sp>
              <p:nvSpPr>
                <p:cNvPr id="90" name="正方形/長方形 89">
                  <a:extLst>
                    <a:ext uri="{FF2B5EF4-FFF2-40B4-BE49-F238E27FC236}">
                      <a16:creationId xmlns:a16="http://schemas.microsoft.com/office/drawing/2014/main" id="{598E97E8-76EA-4A12-97E6-BE10E648B9A3}"/>
                    </a:ext>
                  </a:extLst>
                </p:cNvPr>
                <p:cNvSpPr/>
                <p:nvPr/>
              </p:nvSpPr>
              <p:spPr>
                <a:xfrm>
                  <a:off x="1341120" y="1699260"/>
                  <a:ext cx="504000" cy="3600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800" dirty="0">
                    <a:solidFill>
                      <a:schemeClr val="tx1"/>
                    </a:solidFill>
                    <a:latin typeface="+mn-ea"/>
                  </a:endParaRPr>
                </a:p>
              </p:txBody>
            </p:sp>
            <p:sp>
              <p:nvSpPr>
                <p:cNvPr id="91" name="正方形/長方形 90">
                  <a:extLst>
                    <a:ext uri="{FF2B5EF4-FFF2-40B4-BE49-F238E27FC236}">
                      <a16:creationId xmlns:a16="http://schemas.microsoft.com/office/drawing/2014/main" id="{AB0314B9-E181-43EF-8451-067E140B9F0B}"/>
                    </a:ext>
                  </a:extLst>
                </p:cNvPr>
                <p:cNvSpPr/>
                <p:nvPr/>
              </p:nvSpPr>
              <p:spPr>
                <a:xfrm>
                  <a:off x="1844040" y="1699260"/>
                  <a:ext cx="504000" cy="3600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800" dirty="0">
                    <a:solidFill>
                      <a:schemeClr val="tx1"/>
                    </a:solidFill>
                    <a:latin typeface="+mn-ea"/>
                  </a:endParaRPr>
                </a:p>
              </p:txBody>
            </p:sp>
          </p:grpSp>
          <p:sp>
            <p:nvSpPr>
              <p:cNvPr id="88" name="正方形/長方形 87">
                <a:extLst>
                  <a:ext uri="{FF2B5EF4-FFF2-40B4-BE49-F238E27FC236}">
                    <a16:creationId xmlns:a16="http://schemas.microsoft.com/office/drawing/2014/main" id="{BC9FEA1D-9AE0-481D-99D8-28B6312C9A5C}"/>
                  </a:ext>
                </a:extLst>
              </p:cNvPr>
              <p:cNvSpPr/>
              <p:nvPr/>
            </p:nvSpPr>
            <p:spPr>
              <a:xfrm>
                <a:off x="2549949" y="3224670"/>
                <a:ext cx="147531" cy="1866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80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  <p:cxnSp>
          <p:nvCxnSpPr>
            <p:cNvPr id="86" name="直線コネクタ 85">
              <a:extLst>
                <a:ext uri="{FF2B5EF4-FFF2-40B4-BE49-F238E27FC236}">
                  <a16:creationId xmlns:a16="http://schemas.microsoft.com/office/drawing/2014/main" id="{C0952171-B681-4587-9E2C-8F56DB9B8A94}"/>
                </a:ext>
              </a:extLst>
            </p:cNvPr>
            <p:cNvCxnSpPr/>
            <p:nvPr/>
          </p:nvCxnSpPr>
          <p:spPr>
            <a:xfrm>
              <a:off x="2323910" y="2948585"/>
              <a:ext cx="108000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9BB540A8-4B61-4830-8258-459E1493C973}"/>
              </a:ext>
            </a:extLst>
          </p:cNvPr>
          <p:cNvSpPr txBox="1"/>
          <p:nvPr/>
        </p:nvSpPr>
        <p:spPr>
          <a:xfrm>
            <a:off x="4571925" y="2985690"/>
            <a:ext cx="2060301" cy="23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+mn-ea"/>
              </a:rPr>
              <a:t>ＴＥＬ（　　　　　）　　　－</a:t>
            </a: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D041A862-12A1-4234-8628-107AFD012A13}"/>
              </a:ext>
            </a:extLst>
          </p:cNvPr>
          <p:cNvSpPr txBox="1"/>
          <p:nvPr/>
        </p:nvSpPr>
        <p:spPr>
          <a:xfrm>
            <a:off x="618742" y="1294214"/>
            <a:ext cx="3475990" cy="257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latin typeface="+mn-ea"/>
              </a:rPr>
              <a:t>本人記入欄</a:t>
            </a:r>
            <a:r>
              <a:rPr kumimoji="1" lang="ja-JP" altLang="en-US" sz="1050" dirty="0">
                <a:latin typeface="+mn-ea"/>
              </a:rPr>
              <a:t>（こちらにご記入ください）</a:t>
            </a: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C772E4B0-B858-430E-BD30-5B76B149C1DE}"/>
              </a:ext>
            </a:extLst>
          </p:cNvPr>
          <p:cNvSpPr txBox="1"/>
          <p:nvPr/>
        </p:nvSpPr>
        <p:spPr>
          <a:xfrm>
            <a:off x="662052" y="8514167"/>
            <a:ext cx="6235569" cy="424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0175" indent="-127000">
              <a:lnSpc>
                <a:spcPct val="110000"/>
              </a:lnSpc>
            </a:pPr>
            <a:r>
              <a:rPr kumimoji="1" lang="en-US" altLang="ja-JP" sz="1000" dirty="0">
                <a:latin typeface="+mn-ea"/>
              </a:rPr>
              <a:t>※</a:t>
            </a:r>
            <a:r>
              <a:rPr kumimoji="1" lang="ja-JP" altLang="en-US" sz="1000" dirty="0">
                <a:latin typeface="+mn-ea"/>
              </a:rPr>
              <a:t>ご記入いただいた個人情報は、ハローワーク米沢へ提供のほか、セミナーのご案内、アンケートなど</a:t>
            </a:r>
            <a:endParaRPr kumimoji="1" lang="en-US" altLang="ja-JP" sz="1000" dirty="0">
              <a:latin typeface="+mn-ea"/>
            </a:endParaRPr>
          </a:p>
          <a:p>
            <a:pPr marL="130175" indent="-127000">
              <a:lnSpc>
                <a:spcPct val="110000"/>
              </a:lnSpc>
            </a:pPr>
            <a:r>
              <a:rPr kumimoji="1" lang="ja-JP" altLang="en-US" sz="1000" dirty="0">
                <a:latin typeface="+mn-ea"/>
              </a:rPr>
              <a:t>　本事業の運営目的以外には使用いたしません。</a:t>
            </a:r>
            <a:endParaRPr kumimoji="1" lang="en-US" altLang="ja-JP" sz="1000" dirty="0">
              <a:latin typeface="+mn-ea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1ACE6C48-52DA-447C-A0E2-6B5E9A175343}"/>
              </a:ext>
            </a:extLst>
          </p:cNvPr>
          <p:cNvSpPr txBox="1"/>
          <p:nvPr/>
        </p:nvSpPr>
        <p:spPr>
          <a:xfrm>
            <a:off x="2656411" y="2293398"/>
            <a:ext cx="21385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+mn-ea"/>
              </a:rPr>
              <a:t>　</a:t>
            </a:r>
            <a:r>
              <a:rPr kumimoji="1" lang="ja-JP" altLang="en-US" sz="900" dirty="0">
                <a:latin typeface="+mn-ea"/>
              </a:rPr>
              <a:t>　　年　　　　　月　　　　　日</a:t>
            </a: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BB33AB32-35DA-4542-99E2-63832E1B446F}"/>
              </a:ext>
            </a:extLst>
          </p:cNvPr>
          <p:cNvSpPr txBox="1"/>
          <p:nvPr/>
        </p:nvSpPr>
        <p:spPr>
          <a:xfrm>
            <a:off x="5831643" y="7624690"/>
            <a:ext cx="4676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□</a:t>
            </a:r>
          </a:p>
        </p:txBody>
      </p: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63C62244-EC57-4F61-94E7-071849CAD98F}"/>
              </a:ext>
            </a:extLst>
          </p:cNvPr>
          <p:cNvGrpSpPr/>
          <p:nvPr/>
        </p:nvGrpSpPr>
        <p:grpSpPr>
          <a:xfrm>
            <a:off x="919297" y="800880"/>
            <a:ext cx="2014764" cy="360720"/>
            <a:chOff x="1008927" y="1130995"/>
            <a:chExt cx="2014764" cy="360720"/>
          </a:xfrm>
        </p:grpSpPr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DAA53BE6-D00D-41B0-A458-505335208D67}"/>
                </a:ext>
              </a:extLst>
            </p:cNvPr>
            <p:cNvSpPr/>
            <p:nvPr/>
          </p:nvSpPr>
          <p:spPr>
            <a:xfrm>
              <a:off x="1008927" y="1131715"/>
              <a:ext cx="504000" cy="36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  <a:latin typeface="+mn-ea"/>
                </a:rPr>
                <a:t>一 般</a:t>
              </a:r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DF8BBB10-2433-4101-8689-F79CA68D83C2}"/>
                </a:ext>
              </a:extLst>
            </p:cNvPr>
            <p:cNvSpPr/>
            <p:nvPr/>
          </p:nvSpPr>
          <p:spPr>
            <a:xfrm>
              <a:off x="1511847" y="1131715"/>
              <a:ext cx="504000" cy="36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  <a:latin typeface="+mn-ea"/>
                </a:rPr>
                <a:t>Ｕターン</a:t>
              </a:r>
            </a:p>
          </p:txBody>
        </p:sp>
        <p:sp>
          <p:nvSpPr>
            <p:cNvPr id="103" name="正方形/長方形 102">
              <a:extLst>
                <a:ext uri="{FF2B5EF4-FFF2-40B4-BE49-F238E27FC236}">
                  <a16:creationId xmlns:a16="http://schemas.microsoft.com/office/drawing/2014/main" id="{88F4C20F-95A9-4E3F-BD45-7FC2A6ACE187}"/>
                </a:ext>
              </a:extLst>
            </p:cNvPr>
            <p:cNvSpPr/>
            <p:nvPr/>
          </p:nvSpPr>
          <p:spPr>
            <a:xfrm>
              <a:off x="2014767" y="1131715"/>
              <a:ext cx="504000" cy="36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  <a:latin typeface="+mn-ea"/>
                </a:rPr>
                <a:t>学生</a:t>
              </a:r>
            </a:p>
          </p:txBody>
        </p:sp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559D56E2-062F-46D0-AA8C-D2FB98AC7D29}"/>
                </a:ext>
              </a:extLst>
            </p:cNvPr>
            <p:cNvSpPr/>
            <p:nvPr/>
          </p:nvSpPr>
          <p:spPr>
            <a:xfrm>
              <a:off x="2519691" y="1130995"/>
              <a:ext cx="504000" cy="36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  <a:latin typeface="+mn-ea"/>
                </a:rPr>
                <a:t>他</a:t>
              </a:r>
            </a:p>
          </p:txBody>
        </p:sp>
      </p:grpSp>
      <p:sp>
        <p:nvSpPr>
          <p:cNvPr id="105" name="角丸四角形 71">
            <a:extLst>
              <a:ext uri="{FF2B5EF4-FFF2-40B4-BE49-F238E27FC236}">
                <a16:creationId xmlns:a16="http://schemas.microsoft.com/office/drawing/2014/main" id="{F4D6579F-159B-492C-8159-59D4916A99D9}"/>
              </a:ext>
            </a:extLst>
          </p:cNvPr>
          <p:cNvSpPr/>
          <p:nvPr/>
        </p:nvSpPr>
        <p:spPr>
          <a:xfrm>
            <a:off x="1542377" y="8807082"/>
            <a:ext cx="5477110" cy="7222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E018C931-035B-421F-B05A-5E5E94C57099}"/>
              </a:ext>
            </a:extLst>
          </p:cNvPr>
          <p:cNvGrpSpPr/>
          <p:nvPr/>
        </p:nvGrpSpPr>
        <p:grpSpPr>
          <a:xfrm>
            <a:off x="687602" y="8968740"/>
            <a:ext cx="6235569" cy="1473609"/>
            <a:chOff x="744752" y="8180745"/>
            <a:chExt cx="6235569" cy="1473609"/>
          </a:xfrm>
        </p:grpSpPr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853FAAFE-0A2D-4D30-86E4-DE2FB1B0BE92}"/>
                </a:ext>
              </a:extLst>
            </p:cNvPr>
            <p:cNvSpPr txBox="1"/>
            <p:nvPr/>
          </p:nvSpPr>
          <p:spPr>
            <a:xfrm>
              <a:off x="744752" y="8180745"/>
              <a:ext cx="6235569" cy="147360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lIns="144000" rtlCol="0">
              <a:spAutoFit/>
            </a:bodyPr>
            <a:lstStyle/>
            <a:p>
              <a:endParaRPr kumimoji="1" lang="en-US" altLang="ja-JP" sz="1200" dirty="0">
                <a:latin typeface="+mn-ea"/>
              </a:endParaRPr>
            </a:p>
            <a:p>
              <a:endParaRPr kumimoji="1" lang="en-US" altLang="ja-JP" sz="800" dirty="0">
                <a:latin typeface="+mn-ea"/>
              </a:endParaRPr>
            </a:p>
            <a:p>
              <a:pPr marL="179388" indent="-179388">
                <a:lnSpc>
                  <a:spcPts val="1700"/>
                </a:lnSpc>
              </a:pPr>
              <a:r>
                <a:rPr kumimoji="1" lang="ja-JP" altLang="en-US" sz="1050" dirty="0">
                  <a:latin typeface="+mn-ea"/>
                </a:rPr>
                <a:t>① 面接希望カードを資料配布コーナーに提出してください。企業との面接に必要な枚数をコピーしますので希望枚数をお伝えください。また、会社の履歴書（参加企業情報冊子）などをお受け取りください。</a:t>
              </a:r>
              <a:endParaRPr kumimoji="1" lang="en-US" altLang="ja-JP" sz="1050" dirty="0">
                <a:latin typeface="+mn-ea"/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1050" dirty="0">
                  <a:latin typeface="+mn-ea"/>
                </a:rPr>
                <a:t>② 面接を受けるときは、面接希望カードを１枚ずつ企業の担当者に提出してください。</a:t>
              </a:r>
              <a:endParaRPr kumimoji="1" lang="en-US" altLang="ja-JP" sz="1050" dirty="0">
                <a:latin typeface="+mn-ea"/>
              </a:endParaRPr>
            </a:p>
            <a:p>
              <a:pPr marL="1588" indent="-1588">
                <a:lnSpc>
                  <a:spcPts val="1700"/>
                </a:lnSpc>
              </a:pPr>
              <a:r>
                <a:rPr kumimoji="1" lang="ja-JP" altLang="en-US" sz="1050" dirty="0">
                  <a:latin typeface="+mn-ea"/>
                </a:rPr>
                <a:t>　 ご不明な点は、スタッフにおたずねください。</a:t>
              </a:r>
            </a:p>
          </p:txBody>
        </p:sp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103349D3-697C-4C44-AB56-B2BE74A8C855}"/>
                </a:ext>
              </a:extLst>
            </p:cNvPr>
            <p:cNvSpPr/>
            <p:nvPr/>
          </p:nvSpPr>
          <p:spPr>
            <a:xfrm>
              <a:off x="750534" y="8192369"/>
              <a:ext cx="1724857" cy="294043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>
                  <a:latin typeface="+mn-ea"/>
                </a:rPr>
                <a:t>記入が終わりましたら</a:t>
              </a:r>
              <a:endParaRPr kumimoji="1" lang="en-US" altLang="ja-JP" sz="1200" b="1" dirty="0">
                <a:latin typeface="+mn-ea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F3C62AD-862F-92D2-142C-E3E8D65F17B6}"/>
              </a:ext>
            </a:extLst>
          </p:cNvPr>
          <p:cNvSpPr txBox="1"/>
          <p:nvPr/>
        </p:nvSpPr>
        <p:spPr>
          <a:xfrm>
            <a:off x="5831644" y="8053019"/>
            <a:ext cx="4676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□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BF93445-478B-4E95-A4E1-43FEAF9A6BB7}"/>
              </a:ext>
            </a:extLst>
          </p:cNvPr>
          <p:cNvSpPr txBox="1"/>
          <p:nvPr/>
        </p:nvSpPr>
        <p:spPr>
          <a:xfrm>
            <a:off x="5075981" y="5388312"/>
            <a:ext cx="1710583" cy="23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+mn-ea"/>
              </a:rPr>
              <a:t>卒業　・　中退　・　在学中</a:t>
            </a:r>
          </a:p>
        </p:txBody>
      </p:sp>
    </p:spTree>
    <p:extLst>
      <p:ext uri="{BB962C8B-B14F-4D97-AF65-F5344CB8AC3E}">
        <p14:creationId xmlns:p14="http://schemas.microsoft.com/office/powerpoint/2010/main" val="1296013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461</Words>
  <Application>Microsoft Office PowerPoint</Application>
  <PresentationFormat>ユーザー設定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HGSｺﾞｼｯｸE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本木 善之</cp:lastModifiedBy>
  <cp:revision>4</cp:revision>
  <cp:lastPrinted>2024-10-15T10:56:21Z</cp:lastPrinted>
  <dcterms:modified xsi:type="dcterms:W3CDTF">2024-10-15T10:56:49Z</dcterms:modified>
</cp:coreProperties>
</file>